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66" r:id="rId12"/>
    <p:sldId id="264" r:id="rId13"/>
    <p:sldId id="263" r:id="rId14"/>
    <p:sldId id="262" r:id="rId15"/>
    <p:sldId id="267" r:id="rId16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Muli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37" autoAdjust="0"/>
    <p:restoredTop sz="94622" autoAdjust="0"/>
  </p:normalViewPr>
  <p:slideViewPr>
    <p:cSldViewPr>
      <p:cViewPr>
        <p:scale>
          <a:sx n="57" d="100"/>
          <a:sy n="57" d="100"/>
        </p:scale>
        <p:origin x="655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83638-E521-4491-A5FD-3A1F793FEF04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8A3D4-A164-4749-AF7A-08D375AE5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5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8A3D4-A164-4749-AF7A-08D375AE5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6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27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10" Type="http://schemas.openxmlformats.org/officeDocument/2006/relationships/image" Target="../media/image9.sv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12.sv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2085" y="-3743664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388320" y="-4802551"/>
            <a:ext cx="9052377" cy="90523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5000"/>
                  </a:srgbClr>
                </a:gs>
                <a:gs pos="100000">
                  <a:srgbClr val="004AAD">
                    <a:alpha val="1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26189" y="2088235"/>
            <a:ext cx="9052377" cy="90523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7313" y="5695771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534944" y="1028700"/>
            <a:ext cx="9052377" cy="90523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33472" y="4145844"/>
            <a:ext cx="2241225" cy="2241225"/>
          </a:xfrm>
          <a:custGeom>
            <a:avLst/>
            <a:gdLst/>
            <a:ahLst/>
            <a:cxnLst/>
            <a:rect l="l" t="t" r="r" b="b"/>
            <a:pathLst>
              <a:path w="2241225" h="2241225">
                <a:moveTo>
                  <a:pt x="0" y="0"/>
                </a:moveTo>
                <a:lnTo>
                  <a:pt x="2241225" y="0"/>
                </a:lnTo>
                <a:lnTo>
                  <a:pt x="2241225" y="2241224"/>
                </a:lnTo>
                <a:lnTo>
                  <a:pt x="0" y="224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62635" y="7733617"/>
            <a:ext cx="2347461" cy="2347461"/>
          </a:xfrm>
          <a:custGeom>
            <a:avLst/>
            <a:gdLst/>
            <a:ahLst/>
            <a:cxnLst/>
            <a:rect l="l" t="t" r="r" b="b"/>
            <a:pathLst>
              <a:path w="2347461" h="2347461">
                <a:moveTo>
                  <a:pt x="0" y="0"/>
                </a:moveTo>
                <a:lnTo>
                  <a:pt x="2347460" y="0"/>
                </a:lnTo>
                <a:lnTo>
                  <a:pt x="2347460" y="2347460"/>
                </a:lnTo>
                <a:lnTo>
                  <a:pt x="0" y="234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599827">
            <a:off x="-361676" y="2962220"/>
            <a:ext cx="2780751" cy="2367246"/>
          </a:xfrm>
          <a:custGeom>
            <a:avLst/>
            <a:gdLst/>
            <a:ahLst/>
            <a:cxnLst/>
            <a:rect l="l" t="t" r="r" b="b"/>
            <a:pathLst>
              <a:path w="2780751" h="2367246">
                <a:moveTo>
                  <a:pt x="0" y="0"/>
                </a:moveTo>
                <a:lnTo>
                  <a:pt x="2780752" y="0"/>
                </a:lnTo>
                <a:lnTo>
                  <a:pt x="2780752" y="2367247"/>
                </a:lnTo>
                <a:lnTo>
                  <a:pt x="0" y="2367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157174" y="489064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110667" y="4135527"/>
            <a:ext cx="12456700" cy="2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Zero-shot  Composed  Text-Image  Retrieval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69747" y="534811"/>
            <a:ext cx="140664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48C82-080C-22E3-DC3C-6C18CE496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3A3F22-6B1B-3579-C8B7-169A35F1D05D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FD9E4F-D8D5-8415-4BF7-F67E859DA826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1E82C11-097F-2495-08F6-1EA726E58F2B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4FA6E42-72D1-D939-22CF-1A49045114B9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A2A7BB7-A5C1-66DA-C7F0-2FB2DD6FAD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C1CA003-CD7C-1076-0EBF-3DDFDEB35F8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3A57CD9D-D3F7-8BA0-E713-05B8DFDA2789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C5E8849-C253-4983-7DCE-3822F3EAFDB0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Demonstration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98276C6-338F-7D95-17E4-7ACC4C7B75B7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BF4A486-CC67-5B52-C4D9-3A65506B15D2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54FD3D3-A658-5077-119D-5B7DFE6657C4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AEBFBF0B-BBEC-9560-C5CB-2999B26A62CF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StyleNStay - Visual Search - Google Chrome 2025-10-20 11-03-10">
            <a:hlinkClick r:id="" action="ppaction://media"/>
            <a:extLst>
              <a:ext uri="{FF2B5EF4-FFF2-40B4-BE49-F238E27FC236}">
                <a16:creationId xmlns:a16="http://schemas.microsoft.com/office/drawing/2014/main" id="{AB4C1BB2-F538-F990-C3F0-42C5766FF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6800" y="2436819"/>
            <a:ext cx="13694959" cy="72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0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26567" y="-3088231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4253842" y="-4382617"/>
            <a:ext cx="9052377" cy="90523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5000"/>
                  </a:srgbClr>
                </a:gs>
                <a:gs pos="100000">
                  <a:srgbClr val="004AAD">
                    <a:alpha val="1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26189" y="2088235"/>
            <a:ext cx="9052377" cy="90523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7313" y="5695771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534944" y="1028700"/>
            <a:ext cx="9052377" cy="90523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33472" y="4145844"/>
            <a:ext cx="2241225" cy="2241225"/>
          </a:xfrm>
          <a:custGeom>
            <a:avLst/>
            <a:gdLst/>
            <a:ahLst/>
            <a:cxnLst/>
            <a:rect l="l" t="t" r="r" b="b"/>
            <a:pathLst>
              <a:path w="2241225" h="2241225">
                <a:moveTo>
                  <a:pt x="0" y="0"/>
                </a:moveTo>
                <a:lnTo>
                  <a:pt x="2241225" y="0"/>
                </a:lnTo>
                <a:lnTo>
                  <a:pt x="2241225" y="2241224"/>
                </a:lnTo>
                <a:lnTo>
                  <a:pt x="0" y="224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62635" y="7733617"/>
            <a:ext cx="2347461" cy="2347461"/>
          </a:xfrm>
          <a:custGeom>
            <a:avLst/>
            <a:gdLst/>
            <a:ahLst/>
            <a:cxnLst/>
            <a:rect l="l" t="t" r="r" b="b"/>
            <a:pathLst>
              <a:path w="2347461" h="2347461">
                <a:moveTo>
                  <a:pt x="0" y="0"/>
                </a:moveTo>
                <a:lnTo>
                  <a:pt x="2347460" y="0"/>
                </a:lnTo>
                <a:lnTo>
                  <a:pt x="2347460" y="2347460"/>
                </a:lnTo>
                <a:lnTo>
                  <a:pt x="0" y="234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599827">
            <a:off x="-361676" y="2962220"/>
            <a:ext cx="2780751" cy="2367246"/>
          </a:xfrm>
          <a:custGeom>
            <a:avLst/>
            <a:gdLst/>
            <a:ahLst/>
            <a:cxnLst/>
            <a:rect l="l" t="t" r="r" b="b"/>
            <a:pathLst>
              <a:path w="2780751" h="2367246">
                <a:moveTo>
                  <a:pt x="0" y="0"/>
                </a:moveTo>
                <a:lnTo>
                  <a:pt x="2780752" y="0"/>
                </a:lnTo>
                <a:lnTo>
                  <a:pt x="2780752" y="2367247"/>
                </a:lnTo>
                <a:lnTo>
                  <a:pt x="0" y="2367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982207" y="450964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2" name="Freeform 22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0E4FCA7F-D724-16E8-FE59-429452FBEC82}"/>
              </a:ext>
            </a:extLst>
          </p:cNvPr>
          <p:cNvSpPr txBox="1"/>
          <p:nvPr/>
        </p:nvSpPr>
        <p:spPr>
          <a:xfrm>
            <a:off x="602299" y="1387520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Contribution </a:t>
            </a:r>
          </a:p>
        </p:txBody>
      </p:sp>
      <p:grpSp>
        <p:nvGrpSpPr>
          <p:cNvPr id="25" name="Group 14">
            <a:extLst>
              <a:ext uri="{FF2B5EF4-FFF2-40B4-BE49-F238E27FC236}">
                <a16:creationId xmlns:a16="http://schemas.microsoft.com/office/drawing/2014/main" id="{782988F4-0FB0-C2B6-9024-4577F37FDC6F}"/>
              </a:ext>
            </a:extLst>
          </p:cNvPr>
          <p:cNvGrpSpPr/>
          <p:nvPr/>
        </p:nvGrpSpPr>
        <p:grpSpPr>
          <a:xfrm>
            <a:off x="4957718" y="3301893"/>
            <a:ext cx="9846937" cy="1867456"/>
            <a:chOff x="0" y="0"/>
            <a:chExt cx="2111391" cy="775900"/>
          </a:xfrm>
        </p:grpSpPr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CACBC1D3-2045-3DDB-5244-6E4D5AB76B7E}"/>
                </a:ext>
              </a:extLst>
            </p:cNvPr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E1635220-E7E9-170B-6CEE-85486CE9865C}"/>
                </a:ext>
              </a:extLst>
            </p:cNvPr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E57D122-7D3C-DA8B-2FC4-506AA29F6D49}"/>
              </a:ext>
            </a:extLst>
          </p:cNvPr>
          <p:cNvSpPr txBox="1"/>
          <p:nvPr/>
        </p:nvSpPr>
        <p:spPr>
          <a:xfrm>
            <a:off x="5327122" y="3470722"/>
            <a:ext cx="852741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300" dirty="0" err="1">
                <a:solidFill>
                  <a:schemeClr val="bg1"/>
                </a:solidFill>
              </a:rPr>
              <a:t>Kuruppuarachchi</a:t>
            </a:r>
            <a:r>
              <a:rPr lang="en-US" sz="3300" dirty="0">
                <a:solidFill>
                  <a:schemeClr val="bg1"/>
                </a:solidFill>
              </a:rPr>
              <a:t> K.A.R.R (220350T) – Model final evaluation with </a:t>
            </a:r>
            <a:r>
              <a:rPr lang="en-US" sz="3300" dirty="0" err="1">
                <a:solidFill>
                  <a:schemeClr val="bg1"/>
                </a:solidFill>
              </a:rPr>
              <a:t>fiq</a:t>
            </a:r>
            <a:r>
              <a:rPr lang="en-US" sz="3300" dirty="0">
                <a:solidFill>
                  <a:schemeClr val="bg1"/>
                </a:solidFill>
              </a:rPr>
              <a:t> dataset and e-commerce applications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13C909B-2C68-F917-A75D-0AC02806C8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02758" y="889123"/>
            <a:ext cx="2969535" cy="30825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3" name="Group 14">
            <a:extLst>
              <a:ext uri="{FF2B5EF4-FFF2-40B4-BE49-F238E27FC236}">
                <a16:creationId xmlns:a16="http://schemas.microsoft.com/office/drawing/2014/main" id="{1990D506-B841-C5D6-31E9-36A0E8EA23B1}"/>
              </a:ext>
            </a:extLst>
          </p:cNvPr>
          <p:cNvGrpSpPr/>
          <p:nvPr/>
        </p:nvGrpSpPr>
        <p:grpSpPr>
          <a:xfrm>
            <a:off x="3905479" y="6960630"/>
            <a:ext cx="11174777" cy="1867456"/>
            <a:chOff x="0" y="0"/>
            <a:chExt cx="2111391" cy="775900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0860457F-9908-0BDF-285E-655006EDCFA5}"/>
                </a:ext>
              </a:extLst>
            </p:cNvPr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16">
              <a:extLst>
                <a:ext uri="{FF2B5EF4-FFF2-40B4-BE49-F238E27FC236}">
                  <a16:creationId xmlns:a16="http://schemas.microsoft.com/office/drawing/2014/main" id="{73AE2CBF-17CB-2F69-40A3-00A2F0E6EB20}"/>
                </a:ext>
              </a:extLst>
            </p:cNvPr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02BB0E8-4B66-F91F-ED52-F41BAC2F2396}"/>
              </a:ext>
            </a:extLst>
          </p:cNvPr>
          <p:cNvSpPr txBox="1"/>
          <p:nvPr/>
        </p:nvSpPr>
        <p:spPr>
          <a:xfrm>
            <a:off x="4453137" y="7335826"/>
            <a:ext cx="105178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Kumarage R.V (220343B) – Model Training (combined and </a:t>
            </a:r>
            <a:r>
              <a:rPr lang="en-US" sz="3300" dirty="0" err="1">
                <a:solidFill>
                  <a:schemeClr val="bg1"/>
                </a:solidFill>
              </a:rPr>
              <a:t>llm</a:t>
            </a:r>
            <a:r>
              <a:rPr lang="en-US" sz="33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FB3DCA3-B725-F098-6943-9E4C310FF53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0393" t="-681" r="32170" b="36762"/>
          <a:stretch>
            <a:fillRect/>
          </a:stretch>
        </p:blipFill>
        <p:spPr>
          <a:xfrm>
            <a:off x="1312357" y="5086549"/>
            <a:ext cx="3028255" cy="32105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183CEA-EF38-5A9A-52DF-433098488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7E217C-9E31-7833-FCAC-FAC2E031EB04}"/>
              </a:ext>
            </a:extLst>
          </p:cNvPr>
          <p:cNvSpPr/>
          <p:nvPr/>
        </p:nvSpPr>
        <p:spPr>
          <a:xfrm>
            <a:off x="-3812085" y="-3743664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E86673D-8E32-B2E7-F834-747259D07A18}"/>
              </a:ext>
            </a:extLst>
          </p:cNvPr>
          <p:cNvGrpSpPr/>
          <p:nvPr/>
        </p:nvGrpSpPr>
        <p:grpSpPr>
          <a:xfrm>
            <a:off x="4253842" y="-4382617"/>
            <a:ext cx="9052377" cy="9052377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0E0EB13-A133-9777-8B8D-D5C4151002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5000"/>
                  </a:srgbClr>
                </a:gs>
                <a:gs pos="100000">
                  <a:srgbClr val="004AAD">
                    <a:alpha val="1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2E71726-F2DD-E08F-97DE-FE834136882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C992A5D-2843-4C03-A572-05321BCF3618}"/>
              </a:ext>
            </a:extLst>
          </p:cNvPr>
          <p:cNvGrpSpPr/>
          <p:nvPr/>
        </p:nvGrpSpPr>
        <p:grpSpPr>
          <a:xfrm>
            <a:off x="-4526189" y="2088235"/>
            <a:ext cx="9052377" cy="9052377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68B31FE-467D-831D-B2AC-D3C54A5EB5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18758A3-56C8-F6F7-9451-B24AA977223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AF9A5D9B-02B0-C9CE-5F37-6867E76761A4}"/>
              </a:ext>
            </a:extLst>
          </p:cNvPr>
          <p:cNvSpPr/>
          <p:nvPr/>
        </p:nvSpPr>
        <p:spPr>
          <a:xfrm>
            <a:off x="12817313" y="5695771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7DA79A6-7F64-C86E-C5AA-901655687D04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EB3DFA4-6113-1BB1-C180-30AF70EA3BAD}"/>
              </a:ext>
            </a:extLst>
          </p:cNvPr>
          <p:cNvGrpSpPr/>
          <p:nvPr/>
        </p:nvGrpSpPr>
        <p:grpSpPr>
          <a:xfrm>
            <a:off x="14534944" y="1028700"/>
            <a:ext cx="9052377" cy="9052377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6227AAA-D8DA-E869-165D-F444CEC987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438E5D0-FB70-CBEB-FD57-3A1A57F2BFA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B5C9DFCF-2774-FD06-F1F1-DE88482DE414}"/>
              </a:ext>
            </a:extLst>
          </p:cNvPr>
          <p:cNvSpPr/>
          <p:nvPr/>
        </p:nvSpPr>
        <p:spPr>
          <a:xfrm>
            <a:off x="15333472" y="4145844"/>
            <a:ext cx="2241225" cy="2241225"/>
          </a:xfrm>
          <a:custGeom>
            <a:avLst/>
            <a:gdLst/>
            <a:ahLst/>
            <a:cxnLst/>
            <a:rect l="l" t="t" r="r" b="b"/>
            <a:pathLst>
              <a:path w="2241225" h="2241225">
                <a:moveTo>
                  <a:pt x="0" y="0"/>
                </a:moveTo>
                <a:lnTo>
                  <a:pt x="2241225" y="0"/>
                </a:lnTo>
                <a:lnTo>
                  <a:pt x="2241225" y="2241224"/>
                </a:lnTo>
                <a:lnTo>
                  <a:pt x="0" y="224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B4CB0ED-D69B-8547-55E9-A64811CFA76F}"/>
              </a:ext>
            </a:extLst>
          </p:cNvPr>
          <p:cNvSpPr/>
          <p:nvPr/>
        </p:nvSpPr>
        <p:spPr>
          <a:xfrm>
            <a:off x="362635" y="7733617"/>
            <a:ext cx="2347461" cy="2347461"/>
          </a:xfrm>
          <a:custGeom>
            <a:avLst/>
            <a:gdLst/>
            <a:ahLst/>
            <a:cxnLst/>
            <a:rect l="l" t="t" r="r" b="b"/>
            <a:pathLst>
              <a:path w="2347461" h="2347461">
                <a:moveTo>
                  <a:pt x="0" y="0"/>
                </a:moveTo>
                <a:lnTo>
                  <a:pt x="2347460" y="0"/>
                </a:lnTo>
                <a:lnTo>
                  <a:pt x="2347460" y="2347460"/>
                </a:lnTo>
                <a:lnTo>
                  <a:pt x="0" y="234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02A7B93-16A3-6D59-DE6E-64CCB13E86AB}"/>
              </a:ext>
            </a:extLst>
          </p:cNvPr>
          <p:cNvSpPr/>
          <p:nvPr/>
        </p:nvSpPr>
        <p:spPr>
          <a:xfrm rot="1599827">
            <a:off x="-361676" y="2962220"/>
            <a:ext cx="2780751" cy="2367246"/>
          </a:xfrm>
          <a:custGeom>
            <a:avLst/>
            <a:gdLst/>
            <a:ahLst/>
            <a:cxnLst/>
            <a:rect l="l" t="t" r="r" b="b"/>
            <a:pathLst>
              <a:path w="2780751" h="2367246">
                <a:moveTo>
                  <a:pt x="0" y="0"/>
                </a:moveTo>
                <a:lnTo>
                  <a:pt x="2780752" y="0"/>
                </a:lnTo>
                <a:lnTo>
                  <a:pt x="2780752" y="2367247"/>
                </a:lnTo>
                <a:lnTo>
                  <a:pt x="0" y="2367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276AFE2-9D84-C4BB-C182-DE52E349F47C}"/>
              </a:ext>
            </a:extLst>
          </p:cNvPr>
          <p:cNvGrpSpPr/>
          <p:nvPr/>
        </p:nvGrpSpPr>
        <p:grpSpPr>
          <a:xfrm>
            <a:off x="2150301" y="3059048"/>
            <a:ext cx="4168905" cy="4168905"/>
            <a:chOff x="0" y="0"/>
            <a:chExt cx="812800" cy="81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2F95D3AF-7A4D-B85C-28A7-1CC7E151B7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5A37B13B-BAA0-6EF4-B996-D164392B633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FCCE5C6F-7360-436F-2FE5-975EC377C4EE}"/>
              </a:ext>
            </a:extLst>
          </p:cNvPr>
          <p:cNvSpPr txBox="1"/>
          <p:nvPr/>
        </p:nvSpPr>
        <p:spPr>
          <a:xfrm>
            <a:off x="4234753" y="4902516"/>
            <a:ext cx="15901628" cy="178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20"/>
              </a:lnSpc>
            </a:pPr>
            <a:r>
              <a:rPr lang="en-US" sz="12210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Thank You !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8F49435-8EC4-201E-7D25-2D87D3F3DE96}"/>
              </a:ext>
            </a:extLst>
          </p:cNvPr>
          <p:cNvSpPr txBox="1"/>
          <p:nvPr/>
        </p:nvSpPr>
        <p:spPr>
          <a:xfrm>
            <a:off x="8982207" y="450964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8F93F2FA-63AE-663B-196B-D54DC65BA3B1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6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739226" y="2794846"/>
            <a:ext cx="5978935" cy="5978935"/>
          </a:xfrm>
          <a:custGeom>
            <a:avLst/>
            <a:gdLst/>
            <a:ahLst/>
            <a:cxnLst/>
            <a:rect l="l" t="t" r="r" b="b"/>
            <a:pathLst>
              <a:path w="5978935" h="5978935">
                <a:moveTo>
                  <a:pt x="0" y="0"/>
                </a:moveTo>
                <a:lnTo>
                  <a:pt x="5978934" y="0"/>
                </a:lnTo>
                <a:lnTo>
                  <a:pt x="5978934" y="5978935"/>
                </a:lnTo>
                <a:lnTo>
                  <a:pt x="0" y="5978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6610" y="2794846"/>
            <a:ext cx="5893793" cy="5893793"/>
          </a:xfrm>
          <a:custGeom>
            <a:avLst/>
            <a:gdLst/>
            <a:ahLst/>
            <a:cxnLst/>
            <a:rect l="l" t="t" r="r" b="b"/>
            <a:pathLst>
              <a:path w="5893793" h="5893793">
                <a:moveTo>
                  <a:pt x="0" y="0"/>
                </a:moveTo>
                <a:lnTo>
                  <a:pt x="5893794" y="0"/>
                </a:lnTo>
                <a:lnTo>
                  <a:pt x="5893794" y="5893794"/>
                </a:lnTo>
                <a:lnTo>
                  <a:pt x="0" y="5893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7884613" y="6630503"/>
            <a:ext cx="2518774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83972" y="1374282"/>
            <a:ext cx="8961435" cy="98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6"/>
              </a:lnSpc>
            </a:pPr>
            <a:r>
              <a:rPr lang="en-US" sz="6742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 Introduction to CIR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1799" y="2734160"/>
            <a:ext cx="14792419" cy="120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2" lvl="1" indent="-377821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Retrieve images by leveraging a combination of reference image and textual information that illustrates desired modifications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1436" y="8150794"/>
            <a:ext cx="2860644" cy="53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Make it Black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82207" y="450964"/>
            <a:ext cx="1421180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7" name="Freeform 17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537026" y="6463118"/>
            <a:ext cx="12915770" cy="2945994"/>
            <a:chOff x="0" y="0"/>
            <a:chExt cx="3401684" cy="7759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01684" cy="775900"/>
            </a:xfrm>
            <a:custGeom>
              <a:avLst/>
              <a:gdLst/>
              <a:ahLst/>
              <a:cxnLst/>
              <a:rect l="l" t="t" r="r" b="b"/>
              <a:pathLst>
                <a:path w="3401684" h="775900">
                  <a:moveTo>
                    <a:pt x="30570" y="0"/>
                  </a:moveTo>
                  <a:lnTo>
                    <a:pt x="3371114" y="0"/>
                  </a:lnTo>
                  <a:cubicBezTo>
                    <a:pt x="3387997" y="0"/>
                    <a:pt x="3401684" y="13687"/>
                    <a:pt x="3401684" y="30570"/>
                  </a:cubicBezTo>
                  <a:lnTo>
                    <a:pt x="3401684" y="745330"/>
                  </a:lnTo>
                  <a:cubicBezTo>
                    <a:pt x="3401684" y="762213"/>
                    <a:pt x="3387997" y="775900"/>
                    <a:pt x="3371114" y="775900"/>
                  </a:cubicBezTo>
                  <a:lnTo>
                    <a:pt x="30570" y="775900"/>
                  </a:lnTo>
                  <a:cubicBezTo>
                    <a:pt x="13687" y="775900"/>
                    <a:pt x="0" y="762213"/>
                    <a:pt x="0" y="745330"/>
                  </a:cubicBezTo>
                  <a:lnTo>
                    <a:pt x="0" y="30570"/>
                  </a:lnTo>
                  <a:cubicBezTo>
                    <a:pt x="0" y="13687"/>
                    <a:pt x="13687" y="0"/>
                    <a:pt x="30570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401684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10285" y="6702324"/>
            <a:ext cx="13040690" cy="290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Solution proposed:</a:t>
            </a:r>
          </a:p>
          <a:p>
            <a:pPr marL="1252208" lvl="2" indent="-417403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Automatic dataset construction from image-caption pairs(e.g., LAION-COCO)</a:t>
            </a:r>
          </a:p>
          <a:p>
            <a:pPr marL="1252208" lvl="2" indent="-417403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New model: TransAgg with transformer fusion + adaptive aggregation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1372" y="1504051"/>
            <a:ext cx="16856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Existing Approaches and Their Problems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31717" y="3597850"/>
            <a:ext cx="12915770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Supervised models → require large annotated triplets(a reference image, a relative caption, and a target image)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Manually constructing annotation  is costly, slow and domain-limited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Weak at generalization (new datasets, unseen domains)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82207" y="405218"/>
            <a:ext cx="13809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7" name="Freeform 17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806721" y="2852569"/>
            <a:ext cx="9111703" cy="6097832"/>
          </a:xfrm>
          <a:custGeom>
            <a:avLst/>
            <a:gdLst/>
            <a:ahLst/>
            <a:cxnLst/>
            <a:rect l="l" t="t" r="r" b="b"/>
            <a:pathLst>
              <a:path w="9111703" h="6097832">
                <a:moveTo>
                  <a:pt x="0" y="0"/>
                </a:moveTo>
                <a:lnTo>
                  <a:pt x="9111703" y="0"/>
                </a:lnTo>
                <a:lnTo>
                  <a:pt x="9111703" y="6097832"/>
                </a:lnTo>
                <a:lnTo>
                  <a:pt x="0" y="6097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31372" y="1504051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Architecture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12" name="Freeform 12"/>
          <p:cNvSpPr/>
          <p:nvPr/>
        </p:nvSpPr>
        <p:spPr>
          <a:xfrm>
            <a:off x="964733" y="2646233"/>
            <a:ext cx="3525967" cy="3525967"/>
          </a:xfrm>
          <a:custGeom>
            <a:avLst/>
            <a:gdLst/>
            <a:ahLst/>
            <a:cxnLst/>
            <a:rect l="l" t="t" r="r" b="b"/>
            <a:pathLst>
              <a:path w="3525967" h="3525967">
                <a:moveTo>
                  <a:pt x="0" y="0"/>
                </a:moveTo>
                <a:lnTo>
                  <a:pt x="3525967" y="0"/>
                </a:lnTo>
                <a:lnTo>
                  <a:pt x="3525967" y="3525967"/>
                </a:lnTo>
                <a:lnTo>
                  <a:pt x="0" y="3525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94125" y="7115228"/>
            <a:ext cx="2698433" cy="53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Make it Black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192446" y="2154033"/>
            <a:ext cx="5978935" cy="5978935"/>
          </a:xfrm>
          <a:custGeom>
            <a:avLst/>
            <a:gdLst/>
            <a:ahLst/>
            <a:cxnLst/>
            <a:rect l="l" t="t" r="r" b="b"/>
            <a:pathLst>
              <a:path w="5978935" h="5978935">
                <a:moveTo>
                  <a:pt x="0" y="0"/>
                </a:moveTo>
                <a:lnTo>
                  <a:pt x="5978934" y="0"/>
                </a:lnTo>
                <a:lnTo>
                  <a:pt x="5978934" y="5978934"/>
                </a:lnTo>
                <a:lnTo>
                  <a:pt x="0" y="59789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3762514" y="5143500"/>
            <a:ext cx="728187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4061299" y="6172200"/>
            <a:ext cx="728187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4192559" y="7412726"/>
            <a:ext cx="46665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982207" y="450964"/>
            <a:ext cx="13047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9" name="Freeform 19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43964" y="523344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390327" y="3796960"/>
            <a:ext cx="5451670" cy="4110833"/>
          </a:xfrm>
          <a:custGeom>
            <a:avLst/>
            <a:gdLst/>
            <a:ahLst/>
            <a:cxnLst/>
            <a:rect l="l" t="t" r="r" b="b"/>
            <a:pathLst>
              <a:path w="5451670" h="4110833">
                <a:moveTo>
                  <a:pt x="0" y="0"/>
                </a:moveTo>
                <a:lnTo>
                  <a:pt x="5451670" y="0"/>
                </a:lnTo>
                <a:lnTo>
                  <a:pt x="5451670" y="4110833"/>
                </a:lnTo>
                <a:lnTo>
                  <a:pt x="0" y="411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0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882770" y="3818071"/>
            <a:ext cx="5464717" cy="4110833"/>
          </a:xfrm>
          <a:custGeom>
            <a:avLst/>
            <a:gdLst/>
            <a:ahLst/>
            <a:cxnLst/>
            <a:rect l="l" t="t" r="r" b="b"/>
            <a:pathLst>
              <a:path w="5464717" h="4110833">
                <a:moveTo>
                  <a:pt x="0" y="0"/>
                </a:moveTo>
                <a:lnTo>
                  <a:pt x="5464717" y="0"/>
                </a:lnTo>
                <a:lnTo>
                  <a:pt x="5464717" y="4110833"/>
                </a:lnTo>
                <a:lnTo>
                  <a:pt x="0" y="411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8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32741" y="1279420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Dataset Construction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04011" y="2506114"/>
            <a:ext cx="8744506" cy="97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5" lvl="1" indent="-302257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Starting with LAION-COCO image-caption pairs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“relative captions” using: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4011" y="8112659"/>
            <a:ext cx="13946017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Match edited caption with real target image (sentence transformer similarity)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Datasets: Laion-CIR-Template (16k), Laion-CIR-LLM (16k), Combined (32k)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82207" y="450964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6" name="Freeform 16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99396" y="2832527"/>
            <a:ext cx="5545824" cy="2507481"/>
            <a:chOff x="0" y="0"/>
            <a:chExt cx="1460628" cy="6604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0628" cy="660406"/>
            </a:xfrm>
            <a:custGeom>
              <a:avLst/>
              <a:gdLst/>
              <a:ahLst/>
              <a:cxnLst/>
              <a:rect l="l" t="t" r="r" b="b"/>
              <a:pathLst>
                <a:path w="1460628" h="660406">
                  <a:moveTo>
                    <a:pt x="71196" y="0"/>
                  </a:moveTo>
                  <a:lnTo>
                    <a:pt x="1389433" y="0"/>
                  </a:lnTo>
                  <a:cubicBezTo>
                    <a:pt x="1408315" y="0"/>
                    <a:pt x="1426424" y="7501"/>
                    <a:pt x="1439776" y="20853"/>
                  </a:cubicBezTo>
                  <a:cubicBezTo>
                    <a:pt x="1453128" y="34204"/>
                    <a:pt x="1460628" y="52313"/>
                    <a:pt x="1460628" y="71196"/>
                  </a:cubicBezTo>
                  <a:lnTo>
                    <a:pt x="1460628" y="589211"/>
                  </a:lnTo>
                  <a:cubicBezTo>
                    <a:pt x="1460628" y="628531"/>
                    <a:pt x="1428753" y="660406"/>
                    <a:pt x="1389433" y="660406"/>
                  </a:cubicBezTo>
                  <a:lnTo>
                    <a:pt x="71196" y="660406"/>
                  </a:lnTo>
                  <a:cubicBezTo>
                    <a:pt x="31875" y="660406"/>
                    <a:pt x="0" y="628531"/>
                    <a:pt x="0" y="589211"/>
                  </a:cubicBezTo>
                  <a:lnTo>
                    <a:pt x="0" y="71196"/>
                  </a:lnTo>
                  <a:cubicBezTo>
                    <a:pt x="0" y="31875"/>
                    <a:pt x="31875" y="0"/>
                    <a:pt x="71196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60628" cy="698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40536" y="6312306"/>
            <a:ext cx="12915770" cy="2945994"/>
            <a:chOff x="0" y="0"/>
            <a:chExt cx="3401684" cy="7759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01684" cy="775900"/>
            </a:xfrm>
            <a:custGeom>
              <a:avLst/>
              <a:gdLst/>
              <a:ahLst/>
              <a:cxnLst/>
              <a:rect l="l" t="t" r="r" b="b"/>
              <a:pathLst>
                <a:path w="3401684" h="775900">
                  <a:moveTo>
                    <a:pt x="30570" y="0"/>
                  </a:moveTo>
                  <a:lnTo>
                    <a:pt x="3371114" y="0"/>
                  </a:lnTo>
                  <a:cubicBezTo>
                    <a:pt x="3387997" y="0"/>
                    <a:pt x="3401684" y="13687"/>
                    <a:pt x="3401684" y="30570"/>
                  </a:cubicBezTo>
                  <a:lnTo>
                    <a:pt x="3401684" y="745330"/>
                  </a:lnTo>
                  <a:cubicBezTo>
                    <a:pt x="3401684" y="762213"/>
                    <a:pt x="3387997" y="775900"/>
                    <a:pt x="3371114" y="775900"/>
                  </a:cubicBezTo>
                  <a:lnTo>
                    <a:pt x="30570" y="775900"/>
                  </a:lnTo>
                  <a:cubicBezTo>
                    <a:pt x="13687" y="775900"/>
                    <a:pt x="0" y="762213"/>
                    <a:pt x="0" y="745330"/>
                  </a:cubicBezTo>
                  <a:lnTo>
                    <a:pt x="0" y="30570"/>
                  </a:lnTo>
                  <a:cubicBezTo>
                    <a:pt x="0" y="13687"/>
                    <a:pt x="13687" y="0"/>
                    <a:pt x="30570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401684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59477" y="2582311"/>
            <a:ext cx="8016687" cy="2945994"/>
            <a:chOff x="0" y="0"/>
            <a:chExt cx="2111391" cy="775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Experimental Setup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81676" y="6525238"/>
            <a:ext cx="12233490" cy="147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Zero-shot evaluation: The model is trained only on the automatically built Laion-CIR datasets, then directly tested on CIRR and FashionIQ—no fine-tuning.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90305" y="3124193"/>
            <a:ext cx="5154914" cy="196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Datasets: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Laion-CIR-Template (16k)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Laion-CIR-LLM (16k)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Combined (32k)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2820692"/>
            <a:ext cx="7732164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authors evaluate on two benchmarks: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CIRR (~36k triplets, general natural images, derived from NLVR2).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FashionIQ (~30k triplets, domain-specific fashion categories: Dress, Shirt, Toptee).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581676" y="8129906"/>
            <a:ext cx="8271986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Metrics: Recall@K (standard retrieval metric)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2431B-5950-D93D-35A1-A314888E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C25424-12D7-515A-1B10-43A77008C269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CE0564-1A81-80E4-675D-4E3D63BD6EAB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1FAE573-1DE6-50B6-6136-1DE431FF037C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9FF4997-0016-8045-D707-4BFA447D19FA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1B2E9C-4090-9869-731D-BA4BDE6E80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6248C3D-CAC1-4A8C-9298-DDDF3467D2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6AD413EF-505A-BDC3-413A-B5CF6B502D26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Training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0E40F68-9394-2A5D-B6DC-921BAD45A75C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702FA81-D4D9-472D-8EE1-2E645ED9E6B7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A036FF9D-CA89-8EE6-BEEE-8060A5CB68D4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54083EC7-6051-976D-67C2-9AAF4B1B083A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Picture 26" descr="A graph with blue and orange lines">
            <a:extLst>
              <a:ext uri="{FF2B5EF4-FFF2-40B4-BE49-F238E27FC236}">
                <a16:creationId xmlns:a16="http://schemas.microsoft.com/office/drawing/2014/main" id="{2B7A6FA1-CBD1-698F-9DDC-6E7CA46EF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11" y="6355927"/>
            <a:ext cx="4802136" cy="2978540"/>
          </a:xfrm>
          <a:prstGeom prst="rect">
            <a:avLst/>
          </a:prstGeom>
        </p:spPr>
      </p:pic>
      <p:pic>
        <p:nvPicPr>
          <p:cNvPr id="28" name="Picture 27" descr="A graph of training and validation loss">
            <a:extLst>
              <a:ext uri="{FF2B5EF4-FFF2-40B4-BE49-F238E27FC236}">
                <a16:creationId xmlns:a16="http://schemas.microsoft.com/office/drawing/2014/main" id="{C75A8933-FAD2-855A-B4C5-C6FF683D56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90" y="6388165"/>
            <a:ext cx="4169957" cy="29785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103BFA-938C-E266-8CDB-EAE09E9C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18" y="6356486"/>
            <a:ext cx="5867372" cy="2933686"/>
          </a:xfrm>
          <a:prstGeom prst="rect">
            <a:avLst/>
          </a:prstGeom>
        </p:spPr>
      </p:pic>
      <p:grpSp>
        <p:nvGrpSpPr>
          <p:cNvPr id="31" name="Group 14">
            <a:extLst>
              <a:ext uri="{FF2B5EF4-FFF2-40B4-BE49-F238E27FC236}">
                <a16:creationId xmlns:a16="http://schemas.microsoft.com/office/drawing/2014/main" id="{7830898F-9262-77E6-4A51-CE80AC774CB9}"/>
              </a:ext>
            </a:extLst>
          </p:cNvPr>
          <p:cNvGrpSpPr/>
          <p:nvPr/>
        </p:nvGrpSpPr>
        <p:grpSpPr>
          <a:xfrm>
            <a:off x="1317555" y="2495903"/>
            <a:ext cx="9121846" cy="2037997"/>
            <a:chOff x="0" y="0"/>
            <a:chExt cx="2111391" cy="775900"/>
          </a:xfrm>
        </p:grpSpPr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9FD77F52-3D9C-A77C-D3C1-9E824875B3FA}"/>
                </a:ext>
              </a:extLst>
            </p:cNvPr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E34CA61E-8006-88FA-8AF4-FF38721638AF}"/>
                </a:ext>
              </a:extLst>
            </p:cNvPr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AutoShape 2" descr="Image of ">
            <a:extLst>
              <a:ext uri="{FF2B5EF4-FFF2-40B4-BE49-F238E27FC236}">
                <a16:creationId xmlns:a16="http://schemas.microsoft.com/office/drawing/2014/main" id="{4544C658-6A69-C584-3CE6-3983A179B4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C528333-5551-6260-E032-2F6BF09260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4862" y="325374"/>
            <a:ext cx="5754683" cy="57546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CA8144D-0CB8-A5E6-9FB6-29BA34640E74}"/>
              </a:ext>
            </a:extLst>
          </p:cNvPr>
          <p:cNvSpPr txBox="1"/>
          <p:nvPr/>
        </p:nvSpPr>
        <p:spPr>
          <a:xfrm>
            <a:off x="1551631" y="2706008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 used clip-Vit-B/32 and Blip as based models</a:t>
            </a:r>
          </a:p>
        </p:txBody>
      </p:sp>
    </p:spTree>
    <p:extLst>
      <p:ext uri="{BB962C8B-B14F-4D97-AF65-F5344CB8AC3E}">
        <p14:creationId xmlns:p14="http://schemas.microsoft.com/office/powerpoint/2010/main" val="226382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02598-97BD-2339-0AE6-42E7B6B8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59CE2C-6EC2-22ED-6FF9-7300253B302C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62B795-B89D-DF80-C7DE-26967476E5FF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C47E035-840C-80CF-9509-1394AC64FD61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DE7BBDA-D204-2B96-6759-43912A64C894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5CE2887-6F8F-8E4A-B5E0-C5A30056D4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CB40046-F029-0669-D36F-33E810A911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7726472B-5AE3-92C2-68EF-BD2E47652669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B40E8FE-B48F-609D-A2C3-DB7AA112EA36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Comparison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1DAC993-467B-FADE-CCB2-8671B27966D4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63D91AD-FDA1-A21D-B9D9-EE6FC12B3086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1A9A3B15-F809-E341-CD96-CB50A0952B91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4B4976FC-5FF5-58BC-FFC0-C720600D0B02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96014-317C-B678-8C43-2D204C860E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587" y="1687292"/>
            <a:ext cx="5953582" cy="1822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BB61F-D54B-651B-1A81-9DA1AACD0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588" y="4072216"/>
            <a:ext cx="5953582" cy="1716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31912-BA34-4D02-9426-3E68323D28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587" y="6308945"/>
            <a:ext cx="6042995" cy="1008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3BE3AB-2E3E-51D2-BA10-5AB37D6761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3818" r="67775" b="52665"/>
          <a:stretch>
            <a:fillRect/>
          </a:stretch>
        </p:blipFill>
        <p:spPr>
          <a:xfrm>
            <a:off x="5856985" y="3446459"/>
            <a:ext cx="5059204" cy="26280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BEEBA6-6113-1BB5-0C51-668F7483F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8" t="3618" r="34256" b="52180"/>
          <a:stretch>
            <a:fillRect/>
          </a:stretch>
        </p:blipFill>
        <p:spPr>
          <a:xfrm>
            <a:off x="510033" y="2654804"/>
            <a:ext cx="5048146" cy="2621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3BD66D-B5DA-9507-E807-42B00BAAD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2" t="2290" r="1016" b="53042"/>
          <a:stretch>
            <a:fillRect/>
          </a:stretch>
        </p:blipFill>
        <p:spPr>
          <a:xfrm>
            <a:off x="510033" y="5435519"/>
            <a:ext cx="5048146" cy="26496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CC3EC6-8719-3C4F-A9A0-31FC7DA6AF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51" r="67423" b="1690"/>
          <a:stretch>
            <a:fillRect/>
          </a:stretch>
        </p:blipFill>
        <p:spPr>
          <a:xfrm>
            <a:off x="5864902" y="6308945"/>
            <a:ext cx="5048146" cy="27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E315F-94C1-A507-6938-FEA547A9C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609FF1-87FA-1DB7-1168-4BDDC760D6AC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ACC445-5CBA-FC10-1B02-E7A06891BC5F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2E80828-1C90-74FA-7D92-06E38FCBCC3C}"/>
              </a:ext>
            </a:extLst>
          </p:cNvPr>
          <p:cNvGrpSpPr/>
          <p:nvPr/>
        </p:nvGrpSpPr>
        <p:grpSpPr>
          <a:xfrm>
            <a:off x="9062336" y="5607010"/>
            <a:ext cx="8349363" cy="3990373"/>
            <a:chOff x="0" y="0"/>
            <a:chExt cx="1460628" cy="66040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0B5072E-94ED-FDC8-B5F1-84BB4ED3626E}"/>
                </a:ext>
              </a:extLst>
            </p:cNvPr>
            <p:cNvSpPr/>
            <p:nvPr/>
          </p:nvSpPr>
          <p:spPr>
            <a:xfrm>
              <a:off x="0" y="0"/>
              <a:ext cx="1460628" cy="660406"/>
            </a:xfrm>
            <a:custGeom>
              <a:avLst/>
              <a:gdLst/>
              <a:ahLst/>
              <a:cxnLst/>
              <a:rect l="l" t="t" r="r" b="b"/>
              <a:pathLst>
                <a:path w="1460628" h="660406">
                  <a:moveTo>
                    <a:pt x="71196" y="0"/>
                  </a:moveTo>
                  <a:lnTo>
                    <a:pt x="1389433" y="0"/>
                  </a:lnTo>
                  <a:cubicBezTo>
                    <a:pt x="1408315" y="0"/>
                    <a:pt x="1426424" y="7501"/>
                    <a:pt x="1439776" y="20853"/>
                  </a:cubicBezTo>
                  <a:cubicBezTo>
                    <a:pt x="1453128" y="34204"/>
                    <a:pt x="1460628" y="52313"/>
                    <a:pt x="1460628" y="71196"/>
                  </a:cubicBezTo>
                  <a:lnTo>
                    <a:pt x="1460628" y="589211"/>
                  </a:lnTo>
                  <a:cubicBezTo>
                    <a:pt x="1460628" y="628531"/>
                    <a:pt x="1428753" y="660406"/>
                    <a:pt x="1389433" y="660406"/>
                  </a:cubicBezTo>
                  <a:lnTo>
                    <a:pt x="71196" y="660406"/>
                  </a:lnTo>
                  <a:cubicBezTo>
                    <a:pt x="31875" y="660406"/>
                    <a:pt x="0" y="628531"/>
                    <a:pt x="0" y="589211"/>
                  </a:cubicBezTo>
                  <a:lnTo>
                    <a:pt x="0" y="71196"/>
                  </a:lnTo>
                  <a:cubicBezTo>
                    <a:pt x="0" y="31875"/>
                    <a:pt x="31875" y="0"/>
                    <a:pt x="71196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84ED63F-A0D9-E92A-4A21-3A98571B8A25}"/>
                </a:ext>
              </a:extLst>
            </p:cNvPr>
            <p:cNvSpPr txBox="1"/>
            <p:nvPr/>
          </p:nvSpPr>
          <p:spPr>
            <a:xfrm>
              <a:off x="0" y="-38100"/>
              <a:ext cx="1460628" cy="698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B2A812EA-8F95-44B5-9989-04459F819DAD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0E410F8-864B-E926-0A55-E38D61547276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9237D79-D2CB-3FA1-28CE-143476A717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5DC06D7-892B-B770-E0F0-E68ECD7C264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2637E85-D577-16D4-F915-AFFBA36C6601}"/>
              </a:ext>
            </a:extLst>
          </p:cNvPr>
          <p:cNvGrpSpPr/>
          <p:nvPr/>
        </p:nvGrpSpPr>
        <p:grpSpPr>
          <a:xfrm>
            <a:off x="1295401" y="2582311"/>
            <a:ext cx="15580764" cy="2682167"/>
            <a:chOff x="0" y="0"/>
            <a:chExt cx="2111391" cy="7759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BB62EA9-3DD0-0B16-D204-2DAE360224A5}"/>
                </a:ext>
              </a:extLst>
            </p:cNvPr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ECA1F22-AAB2-71F0-BFBC-2C7253B28B0E}"/>
                </a:ext>
              </a:extLst>
            </p:cNvPr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1C7729B3-6638-3595-39D9-4FE26B3D0CA8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52B0A5D-1874-C174-A20F-274751E1452A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Novel Application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E316DC5-C30F-384B-B9A0-781A194D9491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51FAB5A-1C9B-933D-C2C5-9760B79B8B2C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39DFAF12-F545-EC3F-5E07-CFC2A720F4BC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2D2735FB-4E57-69CE-0398-D0EF29FF6183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E596DB-06A2-859D-FD9D-AE385F1398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6" y="5761558"/>
            <a:ext cx="8057815" cy="36491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22025FA-187E-7B5D-5C1E-C13597A086C9}"/>
              </a:ext>
            </a:extLst>
          </p:cNvPr>
          <p:cNvSpPr txBox="1"/>
          <p:nvPr/>
        </p:nvSpPr>
        <p:spPr>
          <a:xfrm>
            <a:off x="9390163" y="5803906"/>
            <a:ext cx="77268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approach enables: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Multimodal search</a:t>
            </a:r>
            <a:r>
              <a:rPr lang="en-US" sz="3200" dirty="0">
                <a:solidFill>
                  <a:schemeClr val="bg1"/>
                </a:solidFill>
              </a:rPr>
              <a:t> (image + text combined).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Fine-grained product discovery</a:t>
            </a:r>
            <a:r>
              <a:rPr lang="en-US" sz="3200" dirty="0">
                <a:solidFill>
                  <a:schemeClr val="bg1"/>
                </a:solidFill>
              </a:rPr>
              <a:t> based on visual semantics.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Improved personalization</a:t>
            </a:r>
            <a:r>
              <a:rPr lang="en-US" sz="3200" dirty="0">
                <a:solidFill>
                  <a:schemeClr val="bg1"/>
                </a:solidFill>
              </a:rPr>
              <a:t> since users can describe </a:t>
            </a:r>
            <a:r>
              <a:rPr lang="en-US" sz="3200" i="1" dirty="0">
                <a:solidFill>
                  <a:schemeClr val="bg1"/>
                </a:solidFill>
              </a:rPr>
              <a:t>how</a:t>
            </a:r>
            <a:r>
              <a:rPr lang="en-US" sz="3200" dirty="0">
                <a:solidFill>
                  <a:schemeClr val="bg1"/>
                </a:solidFill>
              </a:rPr>
              <a:t> they want an item changed.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CA049A-15A1-5F18-914F-9F81D404BAF4}"/>
              </a:ext>
            </a:extLst>
          </p:cNvPr>
          <p:cNvSpPr txBox="1"/>
          <p:nvPr/>
        </p:nvSpPr>
        <p:spPr>
          <a:xfrm>
            <a:off x="1717240" y="2832527"/>
            <a:ext cx="150009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An e-commerce app like </a:t>
            </a:r>
            <a:r>
              <a:rPr lang="en-US" sz="3300" i="1" dirty="0" err="1">
                <a:solidFill>
                  <a:schemeClr val="bg1"/>
                </a:solidFill>
              </a:rPr>
              <a:t>Daraz</a:t>
            </a:r>
            <a:r>
              <a:rPr lang="en-US" sz="3300" dirty="0">
                <a:solidFill>
                  <a:schemeClr val="bg1"/>
                </a:solidFill>
              </a:rPr>
              <a:t> or </a:t>
            </a:r>
            <a:r>
              <a:rPr lang="en-US" sz="3300" i="1" dirty="0">
                <a:solidFill>
                  <a:schemeClr val="bg1"/>
                </a:solidFill>
              </a:rPr>
              <a:t>AliExpress</a:t>
            </a:r>
            <a:r>
              <a:rPr lang="en-US" sz="3300" dirty="0">
                <a:solidFill>
                  <a:schemeClr val="bg1"/>
                </a:solidFill>
              </a:rPr>
              <a:t> where users can explore thousands of fashion items.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Instead of relying purely on text searches, our system lets customers refine their product search using </a:t>
            </a:r>
            <a:r>
              <a:rPr lang="en-US" sz="3300" b="1" dirty="0">
                <a:solidFill>
                  <a:schemeClr val="bg1"/>
                </a:solidFill>
              </a:rPr>
              <a:t>both an image and natural language edits</a:t>
            </a:r>
            <a:r>
              <a:rPr lang="en-US" sz="33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31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a274f6-1b7c-4ca7-b540-3d0bb450345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65766A46DFE46BAF5ED2132238AA3" ma:contentTypeVersion="10" ma:contentTypeDescription="Create a new document." ma:contentTypeScope="" ma:versionID="5588ac523f30d9ebeb386d015fc7b452">
  <xsd:schema xmlns:xsd="http://www.w3.org/2001/XMLSchema" xmlns:xs="http://www.w3.org/2001/XMLSchema" xmlns:p="http://schemas.microsoft.com/office/2006/metadata/properties" xmlns:ns3="94a274f6-1b7c-4ca7-b540-3d0bb4503456" targetNamespace="http://schemas.microsoft.com/office/2006/metadata/properties" ma:root="true" ma:fieldsID="ceedaa73900d29c53c64452eec1b3606" ns3:_="">
    <xsd:import namespace="94a274f6-1b7c-4ca7-b540-3d0bb450345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a274f6-1b7c-4ca7-b540-3d0bb450345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C83DD0-22A9-477C-976A-FD1DEF88CD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0785F4-AD1E-4F94-9DBD-4D8E275EB17D}">
  <ds:schemaRefs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94a274f6-1b7c-4ca7-b540-3d0bb4503456"/>
  </ds:schemaRefs>
</ds:datastoreItem>
</file>

<file path=customXml/itemProps3.xml><?xml version="1.0" encoding="utf-8"?>
<ds:datastoreItem xmlns:ds="http://schemas.openxmlformats.org/officeDocument/2006/customXml" ds:itemID="{140DD7ED-2189-4A35-8080-5334F0313D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a274f6-1b7c-4ca7-b540-3d0bb45034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386</Words>
  <Application>Microsoft Office PowerPoint</Application>
  <PresentationFormat>Custom</PresentationFormat>
  <Paragraphs>69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Canva Sans Bold</vt:lpstr>
      <vt:lpstr>Muli Bold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Zero-shot  Composed  Text-Image  Retrieval</dc:title>
  <dc:creator>USER</dc:creator>
  <cp:lastModifiedBy>Rivindu Kumarage</cp:lastModifiedBy>
  <cp:revision>9</cp:revision>
  <dcterms:created xsi:type="dcterms:W3CDTF">2006-08-16T00:00:00Z</dcterms:created>
  <dcterms:modified xsi:type="dcterms:W3CDTF">2025-10-21T20:28:22Z</dcterms:modified>
  <dc:identifier>DAG0ttuiWmk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0x010100EC465766A46DFE46BAF5ED2132238AA3</vt:lpwstr>
  </property>
</Properties>
</file>